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4" r:id="rId4"/>
    <p:sldId id="295" r:id="rId5"/>
    <p:sldId id="296" r:id="rId6"/>
    <p:sldId id="297" r:id="rId7"/>
    <p:sldId id="258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59" r:id="rId16"/>
    <p:sldId id="298" r:id="rId17"/>
    <p:sldId id="299" r:id="rId18"/>
    <p:sldId id="300" r:id="rId19"/>
    <p:sldId id="301" r:id="rId20"/>
    <p:sldId id="302" r:id="rId21"/>
    <p:sldId id="260" r:id="rId22"/>
    <p:sldId id="270" r:id="rId23"/>
    <p:sldId id="271" r:id="rId24"/>
    <p:sldId id="272" r:id="rId25"/>
    <p:sldId id="273" r:id="rId26"/>
    <p:sldId id="261" r:id="rId27"/>
    <p:sldId id="274" r:id="rId28"/>
    <p:sldId id="275" r:id="rId29"/>
    <p:sldId id="276" r:id="rId30"/>
    <p:sldId id="277" r:id="rId31"/>
    <p:sldId id="278" r:id="rId32"/>
    <p:sldId id="262" r:id="rId33"/>
    <p:sldId id="279" r:id="rId34"/>
    <p:sldId id="280" r:id="rId35"/>
    <p:sldId id="281" r:id="rId36"/>
    <p:sldId id="263" r:id="rId37"/>
    <p:sldId id="282" r:id="rId38"/>
    <p:sldId id="283" r:id="rId39"/>
    <p:sldId id="284" r:id="rId40"/>
    <p:sldId id="285" r:id="rId41"/>
    <p:sldId id="286" r:id="rId42"/>
    <p:sldId id="264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265" r:id="rId51"/>
    <p:sldId id="266" r:id="rId52"/>
    <p:sldId id="267" r:id="rId53"/>
    <p:sldId id="268" r:id="rId54"/>
    <p:sldId id="269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804" autoAdjust="0"/>
    <p:restoredTop sz="94660"/>
  </p:normalViewPr>
  <p:slideViewPr>
    <p:cSldViewPr>
      <p:cViewPr varScale="1">
        <p:scale>
          <a:sx n="69" d="100"/>
          <a:sy n="69" d="100"/>
        </p:scale>
        <p:origin x="-129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9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01" t="2218" r="8561" b="2661"/>
          <a:stretch/>
        </p:blipFill>
        <p:spPr bwMode="auto">
          <a:xfrm>
            <a:off x="27708" y="-27710"/>
            <a:ext cx="6754091" cy="683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2609851"/>
          </a:xfrm>
        </p:spPr>
        <p:txBody>
          <a:bodyPr>
            <a:normAutofit fontScale="90000"/>
          </a:bodyPr>
          <a:lstStyle/>
          <a:p>
            <a:r>
              <a:rPr lang="el-GR" dirty="0"/>
              <a:t>Οι σημαντικότερες δημοσιεύσεις πάνω στην αντιμετώπιση</a:t>
            </a:r>
            <a:br>
              <a:rPr lang="el-GR" dirty="0"/>
            </a:br>
            <a:r>
              <a:rPr lang="el-GR" dirty="0"/>
              <a:t>της στυτικής δυσλειτουργίας τον τελευταίο χρόνο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572000"/>
            <a:ext cx="8763000" cy="1295400"/>
          </a:xfrm>
        </p:spPr>
        <p:txBody>
          <a:bodyPr/>
          <a:lstStyle/>
          <a:p>
            <a:pPr lvl="0"/>
            <a:r>
              <a:rPr lang="el-GR" i="1" dirty="0">
                <a:solidFill>
                  <a:prstClr val="black"/>
                </a:solidFill>
              </a:rPr>
              <a:t>Χαράλαμπος Κωνσταντινίδης, </a:t>
            </a:r>
            <a:r>
              <a:rPr lang="en-US" i="1" dirty="0">
                <a:solidFill>
                  <a:prstClr val="black"/>
                </a:solidFill>
              </a:rPr>
              <a:t>MD, FEBU, FECSM</a:t>
            </a:r>
          </a:p>
          <a:p>
            <a:pPr lvl="0"/>
            <a:r>
              <a:rPr lang="el-GR" i="1" dirty="0">
                <a:solidFill>
                  <a:prstClr val="black"/>
                </a:solidFill>
              </a:rPr>
              <a:t>Εθνικό Κέντρο </a:t>
            </a:r>
            <a:r>
              <a:rPr lang="el-GR" i="1" dirty="0" smtClean="0">
                <a:solidFill>
                  <a:prstClr val="black"/>
                </a:solidFill>
              </a:rPr>
              <a:t>Αποκατάστασης</a:t>
            </a:r>
            <a:endParaRPr lang="en-US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384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0" t="17857" r="7188" b="14881"/>
          <a:stretch/>
        </p:blipFill>
        <p:spPr bwMode="auto">
          <a:xfrm>
            <a:off x="0" y="685800"/>
            <a:ext cx="9144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3916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5" t="21825" r="36277" b="24405"/>
          <a:stretch/>
        </p:blipFill>
        <p:spPr bwMode="auto">
          <a:xfrm>
            <a:off x="-1" y="13854"/>
            <a:ext cx="9144001" cy="5181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2" t="40774" r="9774" b="24405"/>
          <a:stretch/>
        </p:blipFill>
        <p:spPr bwMode="auto">
          <a:xfrm>
            <a:off x="5287820" y="3962400"/>
            <a:ext cx="3821544" cy="2874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077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" t="25198" r="12097" b="10795"/>
          <a:stretch/>
        </p:blipFill>
        <p:spPr bwMode="auto">
          <a:xfrm>
            <a:off x="-1" y="381000"/>
            <a:ext cx="9026387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032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3" t="11905" r="47682" b="17262"/>
          <a:stretch/>
        </p:blipFill>
        <p:spPr bwMode="auto">
          <a:xfrm>
            <a:off x="457200" y="0"/>
            <a:ext cx="8305800" cy="6875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03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4" t="22619" r="7969" b="14015"/>
          <a:stretch/>
        </p:blipFill>
        <p:spPr bwMode="auto">
          <a:xfrm>
            <a:off x="-1" y="762000"/>
            <a:ext cx="9144001" cy="4711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26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" t="16865" r="5960" b="22817"/>
          <a:stretch/>
        </p:blipFill>
        <p:spPr bwMode="auto">
          <a:xfrm>
            <a:off x="-1" y="914400"/>
            <a:ext cx="9144001" cy="3496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71800" y="4724400"/>
            <a:ext cx="579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Asian Journal of </a:t>
            </a:r>
            <a:r>
              <a:rPr lang="en-US" dirty="0" err="1"/>
              <a:t>Andrology</a:t>
            </a:r>
            <a:r>
              <a:rPr lang="en-US" dirty="0"/>
              <a:t> (2015) 17, 1–6; </a:t>
            </a:r>
            <a:r>
              <a:rPr lang="en-US" dirty="0" err="1"/>
              <a:t>doi</a:t>
            </a:r>
            <a:r>
              <a:rPr lang="en-US" dirty="0"/>
              <a:t>: 10.4103/1008-682X.154304; published online: 11 May 2015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3227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3" t="8135" r="13101" b="6250"/>
          <a:stretch/>
        </p:blipFill>
        <p:spPr bwMode="auto">
          <a:xfrm>
            <a:off x="1814945" y="50923"/>
            <a:ext cx="6033655" cy="6807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9443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1" t="14881" r="7300" b="20834"/>
          <a:stretch/>
        </p:blipFill>
        <p:spPr bwMode="auto">
          <a:xfrm>
            <a:off x="0" y="609600"/>
            <a:ext cx="916046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7080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2" t="6746" r="20240" b="8334"/>
          <a:stretch/>
        </p:blipFill>
        <p:spPr bwMode="auto">
          <a:xfrm>
            <a:off x="-13856" y="-1"/>
            <a:ext cx="9157856" cy="6835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3841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6" t="11905" r="4958" b="30754"/>
          <a:stretch/>
        </p:blipFill>
        <p:spPr bwMode="auto">
          <a:xfrm>
            <a:off x="0" y="685800"/>
            <a:ext cx="9165089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967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1" t="13066" r="18062" b="18845"/>
          <a:stretch/>
        </p:blipFill>
        <p:spPr bwMode="auto">
          <a:xfrm>
            <a:off x="-16188" y="228600"/>
            <a:ext cx="9160188" cy="574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34000" y="6096000"/>
            <a:ext cx="2813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 Sex Med 2014;11:820–830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8062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838200"/>
            <a:ext cx="80772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/>
              <a:t>CONCLUSION</a:t>
            </a:r>
          </a:p>
          <a:p>
            <a:r>
              <a:rPr lang="en-US" sz="2800" dirty="0"/>
              <a:t>PDE5‑Is, on the whole, appear more effective in Caucasians than </a:t>
            </a:r>
            <a:r>
              <a:rPr lang="en-US" sz="2800" dirty="0" smtClean="0"/>
              <a:t>in Asians</a:t>
            </a:r>
            <a:r>
              <a:rPr lang="en-US" sz="2800" dirty="0"/>
              <a:t>, and in severe ED patients than mild ED </a:t>
            </a:r>
            <a:r>
              <a:rPr lang="en-US" sz="2800" dirty="0" smtClean="0"/>
              <a:t>patients.</a:t>
            </a:r>
          </a:p>
          <a:p>
            <a:r>
              <a:rPr lang="en-US" sz="2800" dirty="0" smtClean="0"/>
              <a:t>For individual PDE5‑Is</a:t>
            </a:r>
            <a:r>
              <a:rPr lang="en-US" sz="2800" dirty="0"/>
              <a:t>, these relationships still exist though they do not always </a:t>
            </a:r>
            <a:r>
              <a:rPr lang="en-US" sz="2800" dirty="0" smtClean="0"/>
              <a:t>reach statistical significance.</a:t>
            </a:r>
          </a:p>
          <a:p>
            <a:r>
              <a:rPr lang="en-US" sz="2800" dirty="0" smtClean="0"/>
              <a:t>Age</a:t>
            </a:r>
            <a:r>
              <a:rPr lang="en-US" sz="2800" dirty="0"/>
              <a:t>, weight, BMI, height, comorbidity, </a:t>
            </a:r>
            <a:r>
              <a:rPr lang="en-US" sz="2800" dirty="0" smtClean="0"/>
              <a:t>smoking, alcohol </a:t>
            </a:r>
            <a:r>
              <a:rPr lang="en-US" sz="2800" dirty="0"/>
              <a:t>consumption, and ED etiology appear not to be associated </a:t>
            </a:r>
            <a:r>
              <a:rPr lang="en-US" sz="2800" dirty="0" smtClean="0"/>
              <a:t>with the </a:t>
            </a:r>
            <a:r>
              <a:rPr lang="en-US" sz="2800" dirty="0"/>
              <a:t>effectiveness of PED5‑Is based on trial‑level data.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495890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4965918"/>
            <a:ext cx="8229600" cy="1815882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l-GR" sz="1600" dirty="0"/>
              <a:t>0022-5347/15/1942-0001/0</a:t>
            </a:r>
          </a:p>
          <a:p>
            <a:r>
              <a:rPr lang="en-GB" sz="1600" dirty="0"/>
              <a:t>THE JOURNAL OF UROLOGY®</a:t>
            </a:r>
          </a:p>
          <a:p>
            <a:r>
              <a:rPr lang="en-US" sz="1600" dirty="0"/>
              <a:t> 2015 by AMERICAN UROLOGICAL ASSOCIATION EDUCATION AND RESEARCH, INC</a:t>
            </a:r>
            <a:r>
              <a:rPr lang="en-US" sz="1600" dirty="0" smtClean="0"/>
              <a:t>.</a:t>
            </a:r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 smtClean="0"/>
          </a:p>
          <a:p>
            <a:pPr algn="r"/>
            <a:r>
              <a:rPr lang="en-GB" sz="1600" dirty="0" smtClean="0"/>
              <a:t>http</a:t>
            </a:r>
            <a:r>
              <a:rPr lang="en-GB" sz="1600" dirty="0"/>
              <a:t>://dx.doi.org/10.1016/j.juro.2014.12.101</a:t>
            </a:r>
          </a:p>
          <a:p>
            <a:pPr algn="r"/>
            <a:r>
              <a:rPr lang="nl-NL" sz="1600" dirty="0"/>
              <a:t>Vol. 194, 1-8, August 2015</a:t>
            </a:r>
          </a:p>
          <a:p>
            <a:pPr algn="r"/>
            <a:r>
              <a:rPr lang="en-GB" sz="1600" dirty="0"/>
              <a:t>Printed in U.S.A.</a:t>
            </a:r>
            <a:endParaRPr lang="el-GR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8" t="39682" r="23949" b="19247"/>
          <a:stretch/>
        </p:blipFill>
        <p:spPr bwMode="auto">
          <a:xfrm>
            <a:off x="0" y="1066800"/>
            <a:ext cx="9144000" cy="300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8" t="11508" r="23949" b="81994"/>
          <a:stretch/>
        </p:blipFill>
        <p:spPr bwMode="auto">
          <a:xfrm>
            <a:off x="0" y="304800"/>
            <a:ext cx="9144000" cy="475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897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7" t="12310" r="15879" b="8712"/>
          <a:stretch/>
        </p:blipFill>
        <p:spPr bwMode="auto">
          <a:xfrm>
            <a:off x="-1" y="34636"/>
            <a:ext cx="9144001" cy="6823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448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5" t="14088" r="7411" b="9524"/>
          <a:stretch/>
        </p:blipFill>
        <p:spPr bwMode="auto">
          <a:xfrm>
            <a:off x="0" y="829733"/>
            <a:ext cx="9144000" cy="465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82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8" t="6061" r="6775" b="6439"/>
          <a:stretch/>
        </p:blipFill>
        <p:spPr bwMode="auto">
          <a:xfrm>
            <a:off x="0" y="304800"/>
            <a:ext cx="9156205" cy="521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24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2" t="7008" r="14335" b="7008"/>
          <a:stretch/>
        </p:blipFill>
        <p:spPr bwMode="auto">
          <a:xfrm>
            <a:off x="6927" y="291889"/>
            <a:ext cx="9137073" cy="6011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654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0" t="22024" r="14439" b="38988"/>
          <a:stretch/>
        </p:blipFill>
        <p:spPr bwMode="auto">
          <a:xfrm>
            <a:off x="0" y="1143000"/>
            <a:ext cx="9144000" cy="309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t="64299" r="7407" b="19413"/>
          <a:stretch/>
        </p:blipFill>
        <p:spPr bwMode="auto">
          <a:xfrm>
            <a:off x="0" y="4953000"/>
            <a:ext cx="9144000" cy="960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013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425"/>
            <a:ext cx="9144000" cy="5416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13401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7" t="8532" r="12208" b="9127"/>
          <a:stretch/>
        </p:blipFill>
        <p:spPr bwMode="auto">
          <a:xfrm>
            <a:off x="0" y="571186"/>
            <a:ext cx="9143999" cy="568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73675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3" t="10913" r="11427" b="9524"/>
          <a:stretch/>
        </p:blipFill>
        <p:spPr bwMode="auto">
          <a:xfrm>
            <a:off x="0" y="864860"/>
            <a:ext cx="9143999" cy="542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9323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2" t="13690" r="26822" b="10714"/>
          <a:stretch/>
        </p:blipFill>
        <p:spPr bwMode="auto">
          <a:xfrm>
            <a:off x="609600" y="0"/>
            <a:ext cx="7924800" cy="6874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770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" t="28031" r="4327" b="27461"/>
          <a:stretch/>
        </p:blipFill>
        <p:spPr bwMode="auto">
          <a:xfrm>
            <a:off x="0" y="381000"/>
            <a:ext cx="9144000" cy="263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6" t="41667" r="5403" b="15476"/>
          <a:stretch/>
        </p:blipFill>
        <p:spPr bwMode="auto">
          <a:xfrm>
            <a:off x="0" y="3673298"/>
            <a:ext cx="9144000" cy="2575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77935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0" t="11905" r="10758" b="8333"/>
          <a:stretch/>
        </p:blipFill>
        <p:spPr bwMode="auto">
          <a:xfrm>
            <a:off x="228600" y="-1"/>
            <a:ext cx="8686800" cy="6847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92239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1" t="16658" r="6615" b="11752"/>
          <a:stretch/>
        </p:blipFill>
        <p:spPr bwMode="auto">
          <a:xfrm>
            <a:off x="0" y="457200"/>
            <a:ext cx="9144000" cy="438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9" t="77178" r="16671" b="13352"/>
          <a:stretch/>
        </p:blipFill>
        <p:spPr bwMode="auto">
          <a:xfrm>
            <a:off x="207818" y="5479471"/>
            <a:ext cx="8783782" cy="692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669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2" t="13095" r="17228" b="6250"/>
          <a:stretch/>
        </p:blipFill>
        <p:spPr bwMode="auto">
          <a:xfrm>
            <a:off x="-7258" y="76200"/>
            <a:ext cx="9151258" cy="6611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91621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5" t="11310" r="31172" b="8523"/>
          <a:stretch/>
        </p:blipFill>
        <p:spPr bwMode="auto">
          <a:xfrm>
            <a:off x="914400" y="16933"/>
            <a:ext cx="7696200" cy="6841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98337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1" t="12122" r="14122" b="14015"/>
          <a:stretch/>
        </p:blipFill>
        <p:spPr bwMode="auto">
          <a:xfrm>
            <a:off x="0" y="426428"/>
            <a:ext cx="9144000" cy="5669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54767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2" t="65675" r="5403" b="18849"/>
          <a:stretch/>
        </p:blipFill>
        <p:spPr bwMode="auto">
          <a:xfrm>
            <a:off x="0" y="5100685"/>
            <a:ext cx="9144000" cy="91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1" t="28694" r="4958" b="23390"/>
          <a:stretch/>
        </p:blipFill>
        <p:spPr bwMode="auto">
          <a:xfrm>
            <a:off x="0" y="791407"/>
            <a:ext cx="9144000" cy="280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382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0" t="5398" r="10129" b="8617"/>
          <a:stretch/>
        </p:blipFill>
        <p:spPr bwMode="auto">
          <a:xfrm>
            <a:off x="533400" y="-1"/>
            <a:ext cx="8077200" cy="6828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09523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0" t="8333" r="10200" b="8333"/>
          <a:stretch/>
        </p:blipFill>
        <p:spPr bwMode="auto">
          <a:xfrm>
            <a:off x="0" y="304799"/>
            <a:ext cx="9144000" cy="514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831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5" t="16468" r="26487" b="12122"/>
          <a:stretch/>
        </p:blipFill>
        <p:spPr bwMode="auto">
          <a:xfrm>
            <a:off x="76200" y="0"/>
            <a:ext cx="8991600" cy="6839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804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9" t="17856" r="10758" b="10715"/>
          <a:stretch/>
        </p:blipFill>
        <p:spPr bwMode="auto">
          <a:xfrm>
            <a:off x="0" y="457199"/>
            <a:ext cx="9144000" cy="510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51467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1" t="5953" r="33292" b="7937"/>
          <a:stretch/>
        </p:blipFill>
        <p:spPr bwMode="auto">
          <a:xfrm>
            <a:off x="0" y="0"/>
            <a:ext cx="8991600" cy="6749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77901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3" t="18254" r="31396" b="18254"/>
          <a:stretch/>
        </p:blipFill>
        <p:spPr bwMode="auto">
          <a:xfrm>
            <a:off x="0" y="152399"/>
            <a:ext cx="9144000" cy="5670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19776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8" t="15278" r="18455" b="14285"/>
          <a:stretch/>
        </p:blipFill>
        <p:spPr bwMode="auto">
          <a:xfrm>
            <a:off x="-8371" y="304799"/>
            <a:ext cx="9152371" cy="58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960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0" t="16865" r="5849" b="25000"/>
          <a:stretch/>
        </p:blipFill>
        <p:spPr bwMode="auto">
          <a:xfrm>
            <a:off x="0" y="609600"/>
            <a:ext cx="9143999" cy="4005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22878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8" t="10913" r="4622" b="8532"/>
          <a:stretch/>
        </p:blipFill>
        <p:spPr bwMode="auto">
          <a:xfrm>
            <a:off x="-6928" y="685800"/>
            <a:ext cx="9150927" cy="4769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90469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8" t="15080" r="7523" b="10516"/>
          <a:stretch/>
        </p:blipFill>
        <p:spPr bwMode="auto">
          <a:xfrm>
            <a:off x="-10886" y="838199"/>
            <a:ext cx="9154886" cy="451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33305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5" t="5754" r="14774" b="4563"/>
          <a:stretch/>
        </p:blipFill>
        <p:spPr bwMode="auto">
          <a:xfrm>
            <a:off x="-34636" y="0"/>
            <a:ext cx="9178636" cy="650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2959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4" t="13492" r="20240" b="6250"/>
          <a:stretch/>
        </p:blipFill>
        <p:spPr bwMode="auto">
          <a:xfrm>
            <a:off x="76200" y="0"/>
            <a:ext cx="89698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17295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1" t="7142" r="28941" b="6250"/>
          <a:stretch/>
        </p:blipFill>
        <p:spPr bwMode="auto">
          <a:xfrm>
            <a:off x="1524000" y="32656"/>
            <a:ext cx="6172200" cy="6769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1377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8" t="18254" r="26041" b="9326"/>
          <a:stretch/>
        </p:blipFill>
        <p:spPr bwMode="auto">
          <a:xfrm>
            <a:off x="1066800" y="0"/>
            <a:ext cx="7696200" cy="6801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2297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3" t="7341" r="11316" b="6250"/>
          <a:stretch/>
        </p:blipFill>
        <p:spPr bwMode="auto">
          <a:xfrm>
            <a:off x="0" y="304800"/>
            <a:ext cx="9143999" cy="5771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648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8" t="11205" r="11832" b="5840"/>
          <a:stretch/>
        </p:blipFill>
        <p:spPr bwMode="auto">
          <a:xfrm>
            <a:off x="0" y="381000"/>
            <a:ext cx="9144000" cy="582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756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9" t="11553" r="20831" b="776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1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8" t="12699" r="13324" b="8134"/>
          <a:stretch/>
        </p:blipFill>
        <p:spPr bwMode="auto">
          <a:xfrm>
            <a:off x="0" y="228600"/>
            <a:ext cx="9144000" cy="5613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900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3" t="13690" r="15555" b="7954"/>
          <a:stretch/>
        </p:blipFill>
        <p:spPr bwMode="auto">
          <a:xfrm>
            <a:off x="0" y="268176"/>
            <a:ext cx="9144000" cy="5768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657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8" t="16951" r="21736" b="9132"/>
          <a:stretch/>
        </p:blipFill>
        <p:spPr bwMode="auto">
          <a:xfrm>
            <a:off x="1" y="0"/>
            <a:ext cx="9143999" cy="6830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000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6" t="6349" r="31953" b="8901"/>
          <a:stretch/>
        </p:blipFill>
        <p:spPr bwMode="auto">
          <a:xfrm>
            <a:off x="0" y="0"/>
            <a:ext cx="4800600" cy="683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4" t="11648" r="31792" b="7292"/>
          <a:stretch/>
        </p:blipFill>
        <p:spPr bwMode="auto">
          <a:xfrm>
            <a:off x="4419601" y="34636"/>
            <a:ext cx="4689764" cy="6267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47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4" t="12699" r="18120" b="23674"/>
          <a:stretch/>
        </p:blipFill>
        <p:spPr bwMode="auto">
          <a:xfrm>
            <a:off x="1" y="304800"/>
            <a:ext cx="9144000" cy="5029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38800" y="5867400"/>
            <a:ext cx="3047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 Sex Med 2014;11:2546–2553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1632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2" t="17063" r="10312" b="12301"/>
          <a:stretch/>
        </p:blipFill>
        <p:spPr bwMode="auto">
          <a:xfrm>
            <a:off x="0" y="609600"/>
            <a:ext cx="91440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125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3" t="19245" r="8304" b="13294"/>
          <a:stretch/>
        </p:blipFill>
        <p:spPr bwMode="auto">
          <a:xfrm>
            <a:off x="-1" y="685800"/>
            <a:ext cx="9161929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68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155</Words>
  <Application>Microsoft Office PowerPoint</Application>
  <PresentationFormat>On-screen Show (4:3)</PresentationFormat>
  <Paragraphs>19</Paragraphs>
  <Slides>54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Οι σημαντικότερες δημοσιεύσεις πάνω στην αντιμετώπιση της στυτικής δυσλειτουργίας τον τελευταίο χρόνο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Οι σημαντικότερες δημοσιεύσεις πάνω στην αντιμετώπιση της στυτικής δυσλειτουργίας τον τελευταίο χρόνο</dc:title>
  <dc:creator>Charalampos Konstantinidis</dc:creator>
  <cp:lastModifiedBy>Charalampos Konstantinidis</cp:lastModifiedBy>
  <cp:revision>31</cp:revision>
  <dcterms:created xsi:type="dcterms:W3CDTF">2006-08-16T00:00:00Z</dcterms:created>
  <dcterms:modified xsi:type="dcterms:W3CDTF">2015-06-07T21:57:40Z</dcterms:modified>
</cp:coreProperties>
</file>